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5DE2C"/>
    <a:srgbClr val="90A6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91F724-96CC-634C-B245-B750DE458AC4}" v="13" dt="2023-09-28T18:28:05.7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6056"/>
  </p:normalViewPr>
  <p:slideViewPr>
    <p:cSldViewPr snapToGrid="0" showGuides="1">
      <p:cViewPr varScale="1">
        <p:scale>
          <a:sx n="114" d="100"/>
          <a:sy n="114" d="100"/>
        </p:scale>
        <p:origin x="37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un, Reem Aida" userId="6ae57c6d-3967-4a2f-b542-e5b30486dd81" providerId="ADAL" clId="{61E70229-4FC6-EC40-A0E4-C706D1077FEC}"/>
    <pc:docChg chg="modSld">
      <pc:chgData name="Hannun, Reem Aida" userId="6ae57c6d-3967-4a2f-b542-e5b30486dd81" providerId="ADAL" clId="{61E70229-4FC6-EC40-A0E4-C706D1077FEC}" dt="2023-09-28T22:04:31.538" v="8" actId="207"/>
      <pc:docMkLst>
        <pc:docMk/>
      </pc:docMkLst>
      <pc:sldChg chg="modSp mod">
        <pc:chgData name="Hannun, Reem Aida" userId="6ae57c6d-3967-4a2f-b542-e5b30486dd81" providerId="ADAL" clId="{61E70229-4FC6-EC40-A0E4-C706D1077FEC}" dt="2023-09-28T22:04:31.538" v="8" actId="207"/>
        <pc:sldMkLst>
          <pc:docMk/>
          <pc:sldMk cId="4248849851" sldId="256"/>
        </pc:sldMkLst>
        <pc:spChg chg="mod">
          <ac:chgData name="Hannun, Reem Aida" userId="6ae57c6d-3967-4a2f-b542-e5b30486dd81" providerId="ADAL" clId="{61E70229-4FC6-EC40-A0E4-C706D1077FEC}" dt="2023-09-28T22:04:31.538" v="8" actId="207"/>
          <ac:spMkLst>
            <pc:docMk/>
            <pc:sldMk cId="4248849851" sldId="256"/>
            <ac:spMk id="3" creationId="{97C03CC4-FE39-BDF9-D9BF-68DE411AF2D1}"/>
          </ac:spMkLst>
        </pc:spChg>
        <pc:picChg chg="mod">
          <ac:chgData name="Hannun, Reem Aida" userId="6ae57c6d-3967-4a2f-b542-e5b30486dd81" providerId="ADAL" clId="{61E70229-4FC6-EC40-A0E4-C706D1077FEC}" dt="2023-09-28T22:04:00.059" v="5" actId="29295"/>
          <ac:picMkLst>
            <pc:docMk/>
            <pc:sldMk cId="4248849851" sldId="256"/>
            <ac:picMk id="4" creationId="{C2C03AC2-0AD9-2A66-5727-17B6FB389F9D}"/>
          </ac:picMkLst>
        </pc:picChg>
      </pc:sldChg>
      <pc:sldChg chg="modSp mod">
        <pc:chgData name="Hannun, Reem Aida" userId="6ae57c6d-3967-4a2f-b542-e5b30486dd81" providerId="ADAL" clId="{61E70229-4FC6-EC40-A0E4-C706D1077FEC}" dt="2023-09-28T22:03:23.027" v="1" actId="29295"/>
        <pc:sldMkLst>
          <pc:docMk/>
          <pc:sldMk cId="4176933062" sldId="257"/>
        </pc:sldMkLst>
        <pc:picChg chg="mod">
          <ac:chgData name="Hannun, Reem Aida" userId="6ae57c6d-3967-4a2f-b542-e5b30486dd81" providerId="ADAL" clId="{61E70229-4FC6-EC40-A0E4-C706D1077FEC}" dt="2023-09-28T22:03:23.027" v="1" actId="29295"/>
          <ac:picMkLst>
            <pc:docMk/>
            <pc:sldMk cId="4176933062" sldId="257"/>
            <ac:picMk id="4" creationId="{2E907FF7-59BD-61EC-C58E-39F1FD865E06}"/>
          </ac:picMkLst>
        </pc:picChg>
      </pc:sldChg>
      <pc:sldChg chg="modSp mod">
        <pc:chgData name="Hannun, Reem Aida" userId="6ae57c6d-3967-4a2f-b542-e5b30486dd81" providerId="ADAL" clId="{61E70229-4FC6-EC40-A0E4-C706D1077FEC}" dt="2023-09-28T22:03:39.530" v="2" actId="29295"/>
        <pc:sldMkLst>
          <pc:docMk/>
          <pc:sldMk cId="3405544717" sldId="258"/>
        </pc:sldMkLst>
        <pc:picChg chg="mod">
          <ac:chgData name="Hannun, Reem Aida" userId="6ae57c6d-3967-4a2f-b542-e5b30486dd81" providerId="ADAL" clId="{61E70229-4FC6-EC40-A0E4-C706D1077FEC}" dt="2023-09-28T22:03:39.530" v="2" actId="29295"/>
          <ac:picMkLst>
            <pc:docMk/>
            <pc:sldMk cId="3405544717" sldId="258"/>
            <ac:picMk id="8" creationId="{05341755-B3B5-9743-0736-59469528D930}"/>
          </ac:picMkLst>
        </pc:picChg>
      </pc:sldChg>
      <pc:sldChg chg="modSp mod">
        <pc:chgData name="Hannun, Reem Aida" userId="6ae57c6d-3967-4a2f-b542-e5b30486dd81" providerId="ADAL" clId="{61E70229-4FC6-EC40-A0E4-C706D1077FEC}" dt="2023-09-28T22:03:46.569" v="3" actId="29295"/>
        <pc:sldMkLst>
          <pc:docMk/>
          <pc:sldMk cId="2550339207" sldId="259"/>
        </pc:sldMkLst>
        <pc:picChg chg="mod">
          <ac:chgData name="Hannun, Reem Aida" userId="6ae57c6d-3967-4a2f-b542-e5b30486dd81" providerId="ADAL" clId="{61E70229-4FC6-EC40-A0E4-C706D1077FEC}" dt="2023-09-28T22:03:46.569" v="3" actId="29295"/>
          <ac:picMkLst>
            <pc:docMk/>
            <pc:sldMk cId="2550339207" sldId="259"/>
            <ac:picMk id="5" creationId="{D4DF1E7A-E282-A8FC-66A8-0AC12C00146D}"/>
          </ac:picMkLst>
        </pc:picChg>
      </pc:sldChg>
      <pc:sldChg chg="modSp mod">
        <pc:chgData name="Hannun, Reem Aida" userId="6ae57c6d-3967-4a2f-b542-e5b30486dd81" providerId="ADAL" clId="{61E70229-4FC6-EC40-A0E4-C706D1077FEC}" dt="2023-09-28T22:03:54.308" v="4" actId="29295"/>
        <pc:sldMkLst>
          <pc:docMk/>
          <pc:sldMk cId="3600349101" sldId="260"/>
        </pc:sldMkLst>
        <pc:picChg chg="mod">
          <ac:chgData name="Hannun, Reem Aida" userId="6ae57c6d-3967-4a2f-b542-e5b30486dd81" providerId="ADAL" clId="{61E70229-4FC6-EC40-A0E4-C706D1077FEC}" dt="2023-09-28T22:03:54.308" v="4" actId="29295"/>
          <ac:picMkLst>
            <pc:docMk/>
            <pc:sldMk cId="3600349101" sldId="260"/>
            <ac:picMk id="4" creationId="{FC33D20A-0361-8AFC-ABDA-1D7645A7BE4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9B893-73FE-5CC0-7BC6-21BA060CE1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7799D6-4C64-E575-FFE6-2345EE8B8C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8BCB08-FBAA-7411-6F7A-2A5D9C5BDBBB}"/>
              </a:ext>
            </a:extLst>
          </p:cNvPr>
          <p:cNvSpPr>
            <a:spLocks noGrp="1"/>
          </p:cNvSpPr>
          <p:nvPr>
            <p:ph type="dt" sz="half" idx="10"/>
          </p:nvPr>
        </p:nvSpPr>
        <p:spPr/>
        <p:txBody>
          <a:bodyPr/>
          <a:lstStyle/>
          <a:p>
            <a:fld id="{3D14E4A7-39BB-B646-9E9A-C5E3E027CAEB}" type="datetimeFigureOut">
              <a:rPr lang="en-US" smtClean="0"/>
              <a:t>9/28/23</a:t>
            </a:fld>
            <a:endParaRPr lang="en-US"/>
          </a:p>
        </p:txBody>
      </p:sp>
      <p:sp>
        <p:nvSpPr>
          <p:cNvPr id="5" name="Footer Placeholder 4">
            <a:extLst>
              <a:ext uri="{FF2B5EF4-FFF2-40B4-BE49-F238E27FC236}">
                <a16:creationId xmlns:a16="http://schemas.microsoft.com/office/drawing/2014/main" id="{88D2D83C-EDAA-7606-9168-8A5180346D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9BCC53-9E9C-4A38-D857-D002DB8B3DBA}"/>
              </a:ext>
            </a:extLst>
          </p:cNvPr>
          <p:cNvSpPr>
            <a:spLocks noGrp="1"/>
          </p:cNvSpPr>
          <p:nvPr>
            <p:ph type="sldNum" sz="quarter" idx="12"/>
          </p:nvPr>
        </p:nvSpPr>
        <p:spPr/>
        <p:txBody>
          <a:bodyPr/>
          <a:lstStyle/>
          <a:p>
            <a:fld id="{86DDFA9F-FB1D-7D41-A948-88AC66FC871B}" type="slidenum">
              <a:rPr lang="en-US" smtClean="0"/>
              <a:t>‹#›</a:t>
            </a:fld>
            <a:endParaRPr lang="en-US"/>
          </a:p>
        </p:txBody>
      </p:sp>
    </p:spTree>
    <p:extLst>
      <p:ext uri="{BB962C8B-B14F-4D97-AF65-F5344CB8AC3E}">
        <p14:creationId xmlns:p14="http://schemas.microsoft.com/office/powerpoint/2010/main" val="340272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46B69-F2D8-FDA7-E08A-67B8E4460C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C2301E-1089-31DF-201C-120CEA8498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F0A001-1F40-E266-25BB-6F141E9FF944}"/>
              </a:ext>
            </a:extLst>
          </p:cNvPr>
          <p:cNvSpPr>
            <a:spLocks noGrp="1"/>
          </p:cNvSpPr>
          <p:nvPr>
            <p:ph type="dt" sz="half" idx="10"/>
          </p:nvPr>
        </p:nvSpPr>
        <p:spPr/>
        <p:txBody>
          <a:bodyPr/>
          <a:lstStyle/>
          <a:p>
            <a:fld id="{3D14E4A7-39BB-B646-9E9A-C5E3E027CAEB}" type="datetimeFigureOut">
              <a:rPr lang="en-US" smtClean="0"/>
              <a:t>9/28/23</a:t>
            </a:fld>
            <a:endParaRPr lang="en-US"/>
          </a:p>
        </p:txBody>
      </p:sp>
      <p:sp>
        <p:nvSpPr>
          <p:cNvPr id="5" name="Footer Placeholder 4">
            <a:extLst>
              <a:ext uri="{FF2B5EF4-FFF2-40B4-BE49-F238E27FC236}">
                <a16:creationId xmlns:a16="http://schemas.microsoft.com/office/drawing/2014/main" id="{DE45EEFB-6D0C-13D2-A49B-1391D4DFB6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BD2037-4761-814B-15C0-20AADCC2C90B}"/>
              </a:ext>
            </a:extLst>
          </p:cNvPr>
          <p:cNvSpPr>
            <a:spLocks noGrp="1"/>
          </p:cNvSpPr>
          <p:nvPr>
            <p:ph type="sldNum" sz="quarter" idx="12"/>
          </p:nvPr>
        </p:nvSpPr>
        <p:spPr/>
        <p:txBody>
          <a:bodyPr/>
          <a:lstStyle/>
          <a:p>
            <a:fld id="{86DDFA9F-FB1D-7D41-A948-88AC66FC871B}" type="slidenum">
              <a:rPr lang="en-US" smtClean="0"/>
              <a:t>‹#›</a:t>
            </a:fld>
            <a:endParaRPr lang="en-US"/>
          </a:p>
        </p:txBody>
      </p:sp>
    </p:spTree>
    <p:extLst>
      <p:ext uri="{BB962C8B-B14F-4D97-AF65-F5344CB8AC3E}">
        <p14:creationId xmlns:p14="http://schemas.microsoft.com/office/powerpoint/2010/main" val="2636129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15654E-1B50-724F-437E-4BCC46D163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5CAE6F-B9E5-4D64-2545-6E6577EC43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BC70B8-765C-4383-49F1-DCA7A0070B74}"/>
              </a:ext>
            </a:extLst>
          </p:cNvPr>
          <p:cNvSpPr>
            <a:spLocks noGrp="1"/>
          </p:cNvSpPr>
          <p:nvPr>
            <p:ph type="dt" sz="half" idx="10"/>
          </p:nvPr>
        </p:nvSpPr>
        <p:spPr/>
        <p:txBody>
          <a:bodyPr/>
          <a:lstStyle/>
          <a:p>
            <a:fld id="{3D14E4A7-39BB-B646-9E9A-C5E3E027CAEB}" type="datetimeFigureOut">
              <a:rPr lang="en-US" smtClean="0"/>
              <a:t>9/28/23</a:t>
            </a:fld>
            <a:endParaRPr lang="en-US"/>
          </a:p>
        </p:txBody>
      </p:sp>
      <p:sp>
        <p:nvSpPr>
          <p:cNvPr id="5" name="Footer Placeholder 4">
            <a:extLst>
              <a:ext uri="{FF2B5EF4-FFF2-40B4-BE49-F238E27FC236}">
                <a16:creationId xmlns:a16="http://schemas.microsoft.com/office/drawing/2014/main" id="{A5A30D1E-42FD-850C-B102-A7CEF99596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D0D085-A276-90D0-CDA6-193F1946F86C}"/>
              </a:ext>
            </a:extLst>
          </p:cNvPr>
          <p:cNvSpPr>
            <a:spLocks noGrp="1"/>
          </p:cNvSpPr>
          <p:nvPr>
            <p:ph type="sldNum" sz="quarter" idx="12"/>
          </p:nvPr>
        </p:nvSpPr>
        <p:spPr/>
        <p:txBody>
          <a:bodyPr/>
          <a:lstStyle/>
          <a:p>
            <a:fld id="{86DDFA9F-FB1D-7D41-A948-88AC66FC871B}" type="slidenum">
              <a:rPr lang="en-US" smtClean="0"/>
              <a:t>‹#›</a:t>
            </a:fld>
            <a:endParaRPr lang="en-US"/>
          </a:p>
        </p:txBody>
      </p:sp>
    </p:spTree>
    <p:extLst>
      <p:ext uri="{BB962C8B-B14F-4D97-AF65-F5344CB8AC3E}">
        <p14:creationId xmlns:p14="http://schemas.microsoft.com/office/powerpoint/2010/main" val="412935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3A875-7497-B921-4D1E-B98DE60EB1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B313D8-1282-DEAD-98E9-3B1A9A41AE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FB90B4-AE5F-5BF9-F300-58C4B4FAD845}"/>
              </a:ext>
            </a:extLst>
          </p:cNvPr>
          <p:cNvSpPr>
            <a:spLocks noGrp="1"/>
          </p:cNvSpPr>
          <p:nvPr>
            <p:ph type="dt" sz="half" idx="10"/>
          </p:nvPr>
        </p:nvSpPr>
        <p:spPr/>
        <p:txBody>
          <a:bodyPr/>
          <a:lstStyle/>
          <a:p>
            <a:fld id="{3D14E4A7-39BB-B646-9E9A-C5E3E027CAEB}" type="datetimeFigureOut">
              <a:rPr lang="en-US" smtClean="0"/>
              <a:t>9/28/23</a:t>
            </a:fld>
            <a:endParaRPr lang="en-US"/>
          </a:p>
        </p:txBody>
      </p:sp>
      <p:sp>
        <p:nvSpPr>
          <p:cNvPr id="5" name="Footer Placeholder 4">
            <a:extLst>
              <a:ext uri="{FF2B5EF4-FFF2-40B4-BE49-F238E27FC236}">
                <a16:creationId xmlns:a16="http://schemas.microsoft.com/office/drawing/2014/main" id="{15809999-3331-40A3-3EE5-3C6F05295C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E9AFC8-2E06-F9E7-5CF0-7B9B528DA59B}"/>
              </a:ext>
            </a:extLst>
          </p:cNvPr>
          <p:cNvSpPr>
            <a:spLocks noGrp="1"/>
          </p:cNvSpPr>
          <p:nvPr>
            <p:ph type="sldNum" sz="quarter" idx="12"/>
          </p:nvPr>
        </p:nvSpPr>
        <p:spPr/>
        <p:txBody>
          <a:bodyPr/>
          <a:lstStyle/>
          <a:p>
            <a:fld id="{86DDFA9F-FB1D-7D41-A948-88AC66FC871B}" type="slidenum">
              <a:rPr lang="en-US" smtClean="0"/>
              <a:t>‹#›</a:t>
            </a:fld>
            <a:endParaRPr lang="en-US"/>
          </a:p>
        </p:txBody>
      </p:sp>
    </p:spTree>
    <p:extLst>
      <p:ext uri="{BB962C8B-B14F-4D97-AF65-F5344CB8AC3E}">
        <p14:creationId xmlns:p14="http://schemas.microsoft.com/office/powerpoint/2010/main" val="211934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B2D5A-B090-FBE8-8AC6-85D5D2EE15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A8C8DD-C37F-E85A-1357-684A0A60F1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90697A-1466-AE5F-3DFC-A553907F79A8}"/>
              </a:ext>
            </a:extLst>
          </p:cNvPr>
          <p:cNvSpPr>
            <a:spLocks noGrp="1"/>
          </p:cNvSpPr>
          <p:nvPr>
            <p:ph type="dt" sz="half" idx="10"/>
          </p:nvPr>
        </p:nvSpPr>
        <p:spPr/>
        <p:txBody>
          <a:bodyPr/>
          <a:lstStyle/>
          <a:p>
            <a:fld id="{3D14E4A7-39BB-B646-9E9A-C5E3E027CAEB}" type="datetimeFigureOut">
              <a:rPr lang="en-US" smtClean="0"/>
              <a:t>9/28/23</a:t>
            </a:fld>
            <a:endParaRPr lang="en-US"/>
          </a:p>
        </p:txBody>
      </p:sp>
      <p:sp>
        <p:nvSpPr>
          <p:cNvPr id="5" name="Footer Placeholder 4">
            <a:extLst>
              <a:ext uri="{FF2B5EF4-FFF2-40B4-BE49-F238E27FC236}">
                <a16:creationId xmlns:a16="http://schemas.microsoft.com/office/drawing/2014/main" id="{A1893523-C9D9-4E1D-FC26-FC9EA5058F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33CABA-8614-4FE6-D187-4DF82196B945}"/>
              </a:ext>
            </a:extLst>
          </p:cNvPr>
          <p:cNvSpPr>
            <a:spLocks noGrp="1"/>
          </p:cNvSpPr>
          <p:nvPr>
            <p:ph type="sldNum" sz="quarter" idx="12"/>
          </p:nvPr>
        </p:nvSpPr>
        <p:spPr/>
        <p:txBody>
          <a:bodyPr/>
          <a:lstStyle/>
          <a:p>
            <a:fld id="{86DDFA9F-FB1D-7D41-A948-88AC66FC871B}" type="slidenum">
              <a:rPr lang="en-US" smtClean="0"/>
              <a:t>‹#›</a:t>
            </a:fld>
            <a:endParaRPr lang="en-US"/>
          </a:p>
        </p:txBody>
      </p:sp>
    </p:spTree>
    <p:extLst>
      <p:ext uri="{BB962C8B-B14F-4D97-AF65-F5344CB8AC3E}">
        <p14:creationId xmlns:p14="http://schemas.microsoft.com/office/powerpoint/2010/main" val="3771541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6A9C0-9823-6074-5C56-6E16CDF542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0D8D11-985E-E1CA-DE0B-53B1FBD58C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EA4CD5-5CAE-C22A-BC26-E067FCC81C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637480-E7DA-007A-3EAE-A6BB22394E17}"/>
              </a:ext>
            </a:extLst>
          </p:cNvPr>
          <p:cNvSpPr>
            <a:spLocks noGrp="1"/>
          </p:cNvSpPr>
          <p:nvPr>
            <p:ph type="dt" sz="half" idx="10"/>
          </p:nvPr>
        </p:nvSpPr>
        <p:spPr/>
        <p:txBody>
          <a:bodyPr/>
          <a:lstStyle/>
          <a:p>
            <a:fld id="{3D14E4A7-39BB-B646-9E9A-C5E3E027CAEB}" type="datetimeFigureOut">
              <a:rPr lang="en-US" smtClean="0"/>
              <a:t>9/28/23</a:t>
            </a:fld>
            <a:endParaRPr lang="en-US"/>
          </a:p>
        </p:txBody>
      </p:sp>
      <p:sp>
        <p:nvSpPr>
          <p:cNvPr id="6" name="Footer Placeholder 5">
            <a:extLst>
              <a:ext uri="{FF2B5EF4-FFF2-40B4-BE49-F238E27FC236}">
                <a16:creationId xmlns:a16="http://schemas.microsoft.com/office/drawing/2014/main" id="{F167E327-3EEF-2397-543B-32A5916BE2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B6793F-C44E-CBA6-4CA1-CACE13B8AA4A}"/>
              </a:ext>
            </a:extLst>
          </p:cNvPr>
          <p:cNvSpPr>
            <a:spLocks noGrp="1"/>
          </p:cNvSpPr>
          <p:nvPr>
            <p:ph type="sldNum" sz="quarter" idx="12"/>
          </p:nvPr>
        </p:nvSpPr>
        <p:spPr/>
        <p:txBody>
          <a:bodyPr/>
          <a:lstStyle/>
          <a:p>
            <a:fld id="{86DDFA9F-FB1D-7D41-A948-88AC66FC871B}" type="slidenum">
              <a:rPr lang="en-US" smtClean="0"/>
              <a:t>‹#›</a:t>
            </a:fld>
            <a:endParaRPr lang="en-US"/>
          </a:p>
        </p:txBody>
      </p:sp>
    </p:spTree>
    <p:extLst>
      <p:ext uri="{BB962C8B-B14F-4D97-AF65-F5344CB8AC3E}">
        <p14:creationId xmlns:p14="http://schemas.microsoft.com/office/powerpoint/2010/main" val="2742485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92E0C-5716-8489-C1D3-1DEA609A8B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84C958-B5B1-BF5D-7799-4DC1107FDA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F72D71-BBE2-B4FC-D09D-43D64C2EBF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F896EF-1C4C-0DE7-EB1C-EE003FB0FD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1F79EB-F01A-F68D-8E97-EEA9103BAD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E2E3CC-4BD6-FEBC-23E4-B82A3B6983E6}"/>
              </a:ext>
            </a:extLst>
          </p:cNvPr>
          <p:cNvSpPr>
            <a:spLocks noGrp="1"/>
          </p:cNvSpPr>
          <p:nvPr>
            <p:ph type="dt" sz="half" idx="10"/>
          </p:nvPr>
        </p:nvSpPr>
        <p:spPr/>
        <p:txBody>
          <a:bodyPr/>
          <a:lstStyle/>
          <a:p>
            <a:fld id="{3D14E4A7-39BB-B646-9E9A-C5E3E027CAEB}" type="datetimeFigureOut">
              <a:rPr lang="en-US" smtClean="0"/>
              <a:t>9/28/23</a:t>
            </a:fld>
            <a:endParaRPr lang="en-US"/>
          </a:p>
        </p:txBody>
      </p:sp>
      <p:sp>
        <p:nvSpPr>
          <p:cNvPr id="8" name="Footer Placeholder 7">
            <a:extLst>
              <a:ext uri="{FF2B5EF4-FFF2-40B4-BE49-F238E27FC236}">
                <a16:creationId xmlns:a16="http://schemas.microsoft.com/office/drawing/2014/main" id="{2B5D101C-589D-E3F6-F5BC-5E2B775AB2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0ACD284-3E7A-587D-0A05-987A745DB3BA}"/>
              </a:ext>
            </a:extLst>
          </p:cNvPr>
          <p:cNvSpPr>
            <a:spLocks noGrp="1"/>
          </p:cNvSpPr>
          <p:nvPr>
            <p:ph type="sldNum" sz="quarter" idx="12"/>
          </p:nvPr>
        </p:nvSpPr>
        <p:spPr/>
        <p:txBody>
          <a:bodyPr/>
          <a:lstStyle/>
          <a:p>
            <a:fld id="{86DDFA9F-FB1D-7D41-A948-88AC66FC871B}" type="slidenum">
              <a:rPr lang="en-US" smtClean="0"/>
              <a:t>‹#›</a:t>
            </a:fld>
            <a:endParaRPr lang="en-US"/>
          </a:p>
        </p:txBody>
      </p:sp>
    </p:spTree>
    <p:extLst>
      <p:ext uri="{BB962C8B-B14F-4D97-AF65-F5344CB8AC3E}">
        <p14:creationId xmlns:p14="http://schemas.microsoft.com/office/powerpoint/2010/main" val="1631237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73F0C-E8A8-32BD-F013-2F2D2CB0E7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CE159F-689D-BFFC-20FA-DABA468A8B3E}"/>
              </a:ext>
            </a:extLst>
          </p:cNvPr>
          <p:cNvSpPr>
            <a:spLocks noGrp="1"/>
          </p:cNvSpPr>
          <p:nvPr>
            <p:ph type="dt" sz="half" idx="10"/>
          </p:nvPr>
        </p:nvSpPr>
        <p:spPr/>
        <p:txBody>
          <a:bodyPr/>
          <a:lstStyle/>
          <a:p>
            <a:fld id="{3D14E4A7-39BB-B646-9E9A-C5E3E027CAEB}" type="datetimeFigureOut">
              <a:rPr lang="en-US" smtClean="0"/>
              <a:t>9/28/23</a:t>
            </a:fld>
            <a:endParaRPr lang="en-US"/>
          </a:p>
        </p:txBody>
      </p:sp>
      <p:sp>
        <p:nvSpPr>
          <p:cNvPr id="4" name="Footer Placeholder 3">
            <a:extLst>
              <a:ext uri="{FF2B5EF4-FFF2-40B4-BE49-F238E27FC236}">
                <a16:creationId xmlns:a16="http://schemas.microsoft.com/office/drawing/2014/main" id="{BC15934A-D9BD-17A6-7CE8-00B3D5BD56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489DB2-7A6C-EC74-6AB7-19C19D27754C}"/>
              </a:ext>
            </a:extLst>
          </p:cNvPr>
          <p:cNvSpPr>
            <a:spLocks noGrp="1"/>
          </p:cNvSpPr>
          <p:nvPr>
            <p:ph type="sldNum" sz="quarter" idx="12"/>
          </p:nvPr>
        </p:nvSpPr>
        <p:spPr/>
        <p:txBody>
          <a:bodyPr/>
          <a:lstStyle/>
          <a:p>
            <a:fld id="{86DDFA9F-FB1D-7D41-A948-88AC66FC871B}" type="slidenum">
              <a:rPr lang="en-US" smtClean="0"/>
              <a:t>‹#›</a:t>
            </a:fld>
            <a:endParaRPr lang="en-US"/>
          </a:p>
        </p:txBody>
      </p:sp>
    </p:spTree>
    <p:extLst>
      <p:ext uri="{BB962C8B-B14F-4D97-AF65-F5344CB8AC3E}">
        <p14:creationId xmlns:p14="http://schemas.microsoft.com/office/powerpoint/2010/main" val="1739604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A719D2-9D22-7E99-5F64-5C8D6254D86F}"/>
              </a:ext>
            </a:extLst>
          </p:cNvPr>
          <p:cNvSpPr>
            <a:spLocks noGrp="1"/>
          </p:cNvSpPr>
          <p:nvPr>
            <p:ph type="dt" sz="half" idx="10"/>
          </p:nvPr>
        </p:nvSpPr>
        <p:spPr/>
        <p:txBody>
          <a:bodyPr/>
          <a:lstStyle/>
          <a:p>
            <a:fld id="{3D14E4A7-39BB-B646-9E9A-C5E3E027CAEB}" type="datetimeFigureOut">
              <a:rPr lang="en-US" smtClean="0"/>
              <a:t>9/28/23</a:t>
            </a:fld>
            <a:endParaRPr lang="en-US"/>
          </a:p>
        </p:txBody>
      </p:sp>
      <p:sp>
        <p:nvSpPr>
          <p:cNvPr id="3" name="Footer Placeholder 2">
            <a:extLst>
              <a:ext uri="{FF2B5EF4-FFF2-40B4-BE49-F238E27FC236}">
                <a16:creationId xmlns:a16="http://schemas.microsoft.com/office/drawing/2014/main" id="{20D385C9-BA6B-6C34-1923-9546131278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704E303-C788-1699-0A48-32BA56916F73}"/>
              </a:ext>
            </a:extLst>
          </p:cNvPr>
          <p:cNvSpPr>
            <a:spLocks noGrp="1"/>
          </p:cNvSpPr>
          <p:nvPr>
            <p:ph type="sldNum" sz="quarter" idx="12"/>
          </p:nvPr>
        </p:nvSpPr>
        <p:spPr/>
        <p:txBody>
          <a:bodyPr/>
          <a:lstStyle/>
          <a:p>
            <a:fld id="{86DDFA9F-FB1D-7D41-A948-88AC66FC871B}" type="slidenum">
              <a:rPr lang="en-US" smtClean="0"/>
              <a:t>‹#›</a:t>
            </a:fld>
            <a:endParaRPr lang="en-US"/>
          </a:p>
        </p:txBody>
      </p:sp>
    </p:spTree>
    <p:extLst>
      <p:ext uri="{BB962C8B-B14F-4D97-AF65-F5344CB8AC3E}">
        <p14:creationId xmlns:p14="http://schemas.microsoft.com/office/powerpoint/2010/main" val="1935045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824AF-AAAF-6DE0-460A-A0561389E0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172BD-CFCF-92E6-7547-BC0282F208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9551B1-83E5-D66A-BAAE-9D6288A8FD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01C5A-6027-1A4B-F4EA-42F51D83C062}"/>
              </a:ext>
            </a:extLst>
          </p:cNvPr>
          <p:cNvSpPr>
            <a:spLocks noGrp="1"/>
          </p:cNvSpPr>
          <p:nvPr>
            <p:ph type="dt" sz="half" idx="10"/>
          </p:nvPr>
        </p:nvSpPr>
        <p:spPr/>
        <p:txBody>
          <a:bodyPr/>
          <a:lstStyle/>
          <a:p>
            <a:fld id="{3D14E4A7-39BB-B646-9E9A-C5E3E027CAEB}" type="datetimeFigureOut">
              <a:rPr lang="en-US" smtClean="0"/>
              <a:t>9/28/23</a:t>
            </a:fld>
            <a:endParaRPr lang="en-US"/>
          </a:p>
        </p:txBody>
      </p:sp>
      <p:sp>
        <p:nvSpPr>
          <p:cNvPr id="6" name="Footer Placeholder 5">
            <a:extLst>
              <a:ext uri="{FF2B5EF4-FFF2-40B4-BE49-F238E27FC236}">
                <a16:creationId xmlns:a16="http://schemas.microsoft.com/office/drawing/2014/main" id="{DD28B058-9CC3-2C8A-F122-2339ECDF46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136ED3-D2CF-2F7F-31CC-9DEA8B474874}"/>
              </a:ext>
            </a:extLst>
          </p:cNvPr>
          <p:cNvSpPr>
            <a:spLocks noGrp="1"/>
          </p:cNvSpPr>
          <p:nvPr>
            <p:ph type="sldNum" sz="quarter" idx="12"/>
          </p:nvPr>
        </p:nvSpPr>
        <p:spPr/>
        <p:txBody>
          <a:bodyPr/>
          <a:lstStyle/>
          <a:p>
            <a:fld id="{86DDFA9F-FB1D-7D41-A948-88AC66FC871B}" type="slidenum">
              <a:rPr lang="en-US" smtClean="0"/>
              <a:t>‹#›</a:t>
            </a:fld>
            <a:endParaRPr lang="en-US"/>
          </a:p>
        </p:txBody>
      </p:sp>
    </p:spTree>
    <p:extLst>
      <p:ext uri="{BB962C8B-B14F-4D97-AF65-F5344CB8AC3E}">
        <p14:creationId xmlns:p14="http://schemas.microsoft.com/office/powerpoint/2010/main" val="1655015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5AB89-D764-B219-5E69-1AA097B4FF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2832B0-F6C7-98DB-E95D-943CD5D7B3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6CC5C0-EDE9-2664-E69D-9C2F6FCB98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A0D283-ED93-FD99-5D7F-5C732C847566}"/>
              </a:ext>
            </a:extLst>
          </p:cNvPr>
          <p:cNvSpPr>
            <a:spLocks noGrp="1"/>
          </p:cNvSpPr>
          <p:nvPr>
            <p:ph type="dt" sz="half" idx="10"/>
          </p:nvPr>
        </p:nvSpPr>
        <p:spPr/>
        <p:txBody>
          <a:bodyPr/>
          <a:lstStyle/>
          <a:p>
            <a:fld id="{3D14E4A7-39BB-B646-9E9A-C5E3E027CAEB}" type="datetimeFigureOut">
              <a:rPr lang="en-US" smtClean="0"/>
              <a:t>9/28/23</a:t>
            </a:fld>
            <a:endParaRPr lang="en-US"/>
          </a:p>
        </p:txBody>
      </p:sp>
      <p:sp>
        <p:nvSpPr>
          <p:cNvPr id="6" name="Footer Placeholder 5">
            <a:extLst>
              <a:ext uri="{FF2B5EF4-FFF2-40B4-BE49-F238E27FC236}">
                <a16:creationId xmlns:a16="http://schemas.microsoft.com/office/drawing/2014/main" id="{F4A6E3DF-E8BD-CC38-0922-C53C8C67C5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76071A-B137-512D-0D75-3DE123B867A4}"/>
              </a:ext>
            </a:extLst>
          </p:cNvPr>
          <p:cNvSpPr>
            <a:spLocks noGrp="1"/>
          </p:cNvSpPr>
          <p:nvPr>
            <p:ph type="sldNum" sz="quarter" idx="12"/>
          </p:nvPr>
        </p:nvSpPr>
        <p:spPr/>
        <p:txBody>
          <a:bodyPr/>
          <a:lstStyle/>
          <a:p>
            <a:fld id="{86DDFA9F-FB1D-7D41-A948-88AC66FC871B}" type="slidenum">
              <a:rPr lang="en-US" smtClean="0"/>
              <a:t>‹#›</a:t>
            </a:fld>
            <a:endParaRPr lang="en-US"/>
          </a:p>
        </p:txBody>
      </p:sp>
    </p:spTree>
    <p:extLst>
      <p:ext uri="{BB962C8B-B14F-4D97-AF65-F5344CB8AC3E}">
        <p14:creationId xmlns:p14="http://schemas.microsoft.com/office/powerpoint/2010/main" val="297180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473F1F-3A92-F227-AB39-69A701E7DE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24A9CF-B6EE-DADB-9A68-647A3224CB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1634C7-A50F-13A4-FD3D-F89D9C2BA8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4E4A7-39BB-B646-9E9A-C5E3E027CAEB}" type="datetimeFigureOut">
              <a:rPr lang="en-US" smtClean="0"/>
              <a:t>9/28/23</a:t>
            </a:fld>
            <a:endParaRPr lang="en-US"/>
          </a:p>
        </p:txBody>
      </p:sp>
      <p:sp>
        <p:nvSpPr>
          <p:cNvPr id="5" name="Footer Placeholder 4">
            <a:extLst>
              <a:ext uri="{FF2B5EF4-FFF2-40B4-BE49-F238E27FC236}">
                <a16:creationId xmlns:a16="http://schemas.microsoft.com/office/drawing/2014/main" id="{6E0E2960-1D03-FBE2-3544-C5B4855678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1E86A6-F452-2000-EFB1-93E1C7604B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DDFA9F-FB1D-7D41-A948-88AC66FC871B}" type="slidenum">
              <a:rPr lang="en-US" smtClean="0"/>
              <a:t>‹#›</a:t>
            </a:fld>
            <a:endParaRPr lang="en-US"/>
          </a:p>
        </p:txBody>
      </p:sp>
    </p:spTree>
    <p:extLst>
      <p:ext uri="{BB962C8B-B14F-4D97-AF65-F5344CB8AC3E}">
        <p14:creationId xmlns:p14="http://schemas.microsoft.com/office/powerpoint/2010/main" val="3587452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2C03AC2-0AD9-2A66-5727-17B6FB389F9D}"/>
              </a:ext>
            </a:extLst>
          </p:cNvPr>
          <p:cNvPicPr>
            <a:picLocks noChangeAspect="1"/>
          </p:cNvPicPr>
          <p:nvPr/>
        </p:nvPicPr>
        <p:blipFill>
          <a:blip r:embed="rId2">
            <a:alphaModFix amt="7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9A9BC48-14E1-DD41-584F-EC14A3879B7E}"/>
              </a:ext>
            </a:extLst>
          </p:cNvPr>
          <p:cNvSpPr>
            <a:spLocks noGrp="1"/>
          </p:cNvSpPr>
          <p:nvPr>
            <p:ph type="ctrTitle"/>
          </p:nvPr>
        </p:nvSpPr>
        <p:spPr/>
        <p:txBody>
          <a:bodyPr/>
          <a:lstStyle/>
          <a:p>
            <a:r>
              <a:rPr lang="en-US" dirty="0"/>
              <a:t>WG Flux Breakout Report</a:t>
            </a:r>
          </a:p>
        </p:txBody>
      </p:sp>
      <p:sp>
        <p:nvSpPr>
          <p:cNvPr id="3" name="Subtitle 2">
            <a:extLst>
              <a:ext uri="{FF2B5EF4-FFF2-40B4-BE49-F238E27FC236}">
                <a16:creationId xmlns:a16="http://schemas.microsoft.com/office/drawing/2014/main" id="{97C03CC4-FE39-BDF9-D9BF-68DE411AF2D1}"/>
              </a:ext>
            </a:extLst>
          </p:cNvPr>
          <p:cNvSpPr>
            <a:spLocks noGrp="1"/>
          </p:cNvSpPr>
          <p:nvPr>
            <p:ph type="subTitle" idx="1"/>
          </p:nvPr>
        </p:nvSpPr>
        <p:spPr>
          <a:solidFill>
            <a:srgbClr val="FFFFFF">
              <a:alpha val="50196"/>
            </a:srgbClr>
          </a:solidFill>
        </p:spPr>
        <p:txBody>
          <a:bodyPr/>
          <a:lstStyle/>
          <a:p>
            <a:r>
              <a:rPr lang="en-US" dirty="0"/>
              <a:t>Co-chairs: Reem Hannun and Brendan Byrne</a:t>
            </a:r>
          </a:p>
          <a:p>
            <a:r>
              <a:rPr lang="en-US" b="1" dirty="0"/>
              <a:t>Hannah </a:t>
            </a:r>
            <a:r>
              <a:rPr lang="en-US" b="1" dirty="0" err="1"/>
              <a:t>Nesser</a:t>
            </a:r>
            <a:r>
              <a:rPr lang="en-US" b="1" dirty="0"/>
              <a:t>, Tao Zheng, Sha Feng, Prasad </a:t>
            </a:r>
            <a:r>
              <a:rPr lang="en-US" b="1" dirty="0" err="1"/>
              <a:t>Bandaru</a:t>
            </a:r>
            <a:r>
              <a:rPr lang="en-US" b="1" dirty="0"/>
              <a:t>, Nina Randazzo, Mallory Barnes, Andrew Schuh, Erin </a:t>
            </a:r>
            <a:r>
              <a:rPr lang="en-US" b="1" dirty="0" err="1"/>
              <a:t>Delaria</a:t>
            </a:r>
            <a:r>
              <a:rPr lang="en-US" b="1" dirty="0"/>
              <a:t>, Daniel Hayes, Will Richardson, Ben Runkle, Ying Sun</a:t>
            </a:r>
          </a:p>
        </p:txBody>
      </p:sp>
    </p:spTree>
    <p:extLst>
      <p:ext uri="{BB962C8B-B14F-4D97-AF65-F5344CB8AC3E}">
        <p14:creationId xmlns:p14="http://schemas.microsoft.com/office/powerpoint/2010/main" val="4248849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E907FF7-59BD-61EC-C58E-39F1FD865E06}"/>
              </a:ext>
            </a:extLst>
          </p:cNvPr>
          <p:cNvPicPr>
            <a:picLocks noChangeAspect="1"/>
          </p:cNvPicPr>
          <p:nvPr/>
        </p:nvPicPr>
        <p:blipFill>
          <a:blip r:embed="rId2">
            <a:alphaModFix amt="7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7A87D40-C023-58F9-7996-3831A9CDB637}"/>
              </a:ext>
            </a:extLst>
          </p:cNvPr>
          <p:cNvSpPr>
            <a:spLocks noGrp="1"/>
          </p:cNvSpPr>
          <p:nvPr>
            <p:ph type="title"/>
          </p:nvPr>
        </p:nvSpPr>
        <p:spPr>
          <a:xfrm>
            <a:off x="838200" y="885371"/>
            <a:ext cx="10515600" cy="805317"/>
          </a:xfrm>
        </p:spPr>
        <p:txBody>
          <a:bodyPr/>
          <a:lstStyle/>
          <a:p>
            <a:r>
              <a:rPr lang="en-US" dirty="0"/>
              <a:t>Goals</a:t>
            </a:r>
          </a:p>
        </p:txBody>
      </p:sp>
      <p:sp>
        <p:nvSpPr>
          <p:cNvPr id="3" name="Content Placeholder 2">
            <a:extLst>
              <a:ext uri="{FF2B5EF4-FFF2-40B4-BE49-F238E27FC236}">
                <a16:creationId xmlns:a16="http://schemas.microsoft.com/office/drawing/2014/main" id="{DD1DDE58-2B3E-3867-C507-8714262D8FD8}"/>
              </a:ext>
            </a:extLst>
          </p:cNvPr>
          <p:cNvSpPr>
            <a:spLocks noGrp="1"/>
          </p:cNvSpPr>
          <p:nvPr>
            <p:ph idx="1"/>
          </p:nvPr>
        </p:nvSpPr>
        <p:spPr/>
        <p:txBody>
          <a:bodyPr>
            <a:normAutofit/>
          </a:bodyPr>
          <a:lstStyle/>
          <a:p>
            <a:pPr marL="0" indent="0">
              <a:buNone/>
            </a:pPr>
            <a:r>
              <a:rPr lang="en-US" sz="2000" b="0" i="0" u="none" strike="noStrike" dirty="0">
                <a:solidFill>
                  <a:srgbClr val="292B2C"/>
                </a:solidFill>
                <a:effectLst/>
                <a:latin typeface="open sans" panose="020B0606030504020204" pitchFamily="34" charset="0"/>
              </a:rPr>
              <a:t>The focus of the Flux Working Group is to determine and </a:t>
            </a:r>
            <a:r>
              <a:rPr lang="en-US" sz="2000" b="1" i="0" u="none" strike="noStrike" dirty="0">
                <a:solidFill>
                  <a:srgbClr val="292B2C"/>
                </a:solidFill>
                <a:effectLst/>
                <a:latin typeface="open sans" panose="020B0606030504020204" pitchFamily="34" charset="0"/>
              </a:rPr>
              <a:t>quantify the carbon balance of individual point sources to state or multi-state regions to hemispheric or global domains</a:t>
            </a:r>
            <a:r>
              <a:rPr lang="en-US" sz="2000" b="0" i="0" u="none" strike="noStrike" dirty="0">
                <a:solidFill>
                  <a:srgbClr val="292B2C"/>
                </a:solidFill>
                <a:effectLst/>
                <a:latin typeface="open sans" panose="020B0606030504020204" pitchFamily="34" charset="0"/>
              </a:rPr>
              <a:t>. </a:t>
            </a:r>
          </a:p>
          <a:p>
            <a:pPr marL="0" indent="0">
              <a:buNone/>
            </a:pPr>
            <a:r>
              <a:rPr lang="en-US" sz="2000" b="0" i="0" u="none" strike="noStrike" dirty="0">
                <a:solidFill>
                  <a:srgbClr val="292B2C"/>
                </a:solidFill>
                <a:effectLst/>
                <a:latin typeface="open sans" panose="020B0606030504020204" pitchFamily="34" charset="0"/>
              </a:rPr>
              <a:t>These estimates of carbon fluxes and stocks are needed to help understand processes at various spatiotemporal scales, to help develop and test hypotheses, to provide inputs for models, and to </a:t>
            </a:r>
            <a:r>
              <a:rPr lang="en-US" sz="2000" b="1" i="0" u="none" strike="noStrike" dirty="0">
                <a:solidFill>
                  <a:srgbClr val="292B2C"/>
                </a:solidFill>
                <a:effectLst/>
                <a:latin typeface="open sans" panose="020B0606030504020204" pitchFamily="34" charset="0"/>
              </a:rPr>
              <a:t>provide estimates for policy needs, such as reporting GHG emissions and sinks to stakeholders and decision-makers</a:t>
            </a:r>
            <a:r>
              <a:rPr lang="en-US" sz="2000" b="0" i="0" u="none" strike="noStrike" dirty="0">
                <a:solidFill>
                  <a:srgbClr val="292B2C"/>
                </a:solidFill>
                <a:effectLst/>
                <a:latin typeface="open sans" panose="020B0606030504020204" pitchFamily="34" charset="0"/>
              </a:rPr>
              <a:t>. </a:t>
            </a:r>
          </a:p>
          <a:p>
            <a:pPr marL="0" indent="0">
              <a:buNone/>
            </a:pPr>
            <a:r>
              <a:rPr lang="en-US" sz="2000" b="0" i="0" u="none" strike="noStrike" dirty="0">
                <a:solidFill>
                  <a:srgbClr val="292B2C"/>
                </a:solidFill>
                <a:effectLst/>
                <a:latin typeface="open sans" panose="020B0606030504020204" pitchFamily="34" charset="0"/>
              </a:rPr>
              <a:t>Current projects by the working group members estimate carbon fluxes using a variety of measurements and diagnostic modeling techniques, including top-down (atmospheric inversions) and bottom-up (process-based, inventory-based and bookkeeping) methods. The working group aims to facilitate communication between colleagues, to raise awareness of current work, to advance flux estimation methodologies, to identify community needs for observations, data synthesis and modeling, and to develop future research directions.</a:t>
            </a:r>
            <a:endParaRPr lang="en-US" sz="2000" dirty="0"/>
          </a:p>
        </p:txBody>
      </p:sp>
    </p:spTree>
    <p:extLst>
      <p:ext uri="{BB962C8B-B14F-4D97-AF65-F5344CB8AC3E}">
        <p14:creationId xmlns:p14="http://schemas.microsoft.com/office/powerpoint/2010/main" val="4176933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5341755-B3B5-9743-0736-59469528D930}"/>
              </a:ext>
            </a:extLst>
          </p:cNvPr>
          <p:cNvPicPr>
            <a:picLocks noChangeAspect="1"/>
          </p:cNvPicPr>
          <p:nvPr/>
        </p:nvPicPr>
        <p:blipFill>
          <a:blip r:embed="rId2">
            <a:alphaModFix amt="7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1CE07A2-3C05-424F-7634-CF8FADC4975E}"/>
              </a:ext>
            </a:extLst>
          </p:cNvPr>
          <p:cNvSpPr>
            <a:spLocks noGrp="1"/>
          </p:cNvSpPr>
          <p:nvPr>
            <p:ph type="title"/>
          </p:nvPr>
        </p:nvSpPr>
        <p:spPr>
          <a:xfrm>
            <a:off x="838200" y="1144587"/>
            <a:ext cx="10515600" cy="930955"/>
          </a:xfrm>
        </p:spPr>
        <p:txBody>
          <a:bodyPr>
            <a:normAutofit fontScale="90000"/>
          </a:bodyPr>
          <a:lstStyle/>
          <a:p>
            <a:r>
              <a:rPr lang="en-US" dirty="0"/>
              <a:t>Flux WG encompasses a broad cross-section of CMS</a:t>
            </a:r>
          </a:p>
        </p:txBody>
      </p:sp>
      <p:sp>
        <p:nvSpPr>
          <p:cNvPr id="7" name="Content Placeholder 6">
            <a:extLst>
              <a:ext uri="{FF2B5EF4-FFF2-40B4-BE49-F238E27FC236}">
                <a16:creationId xmlns:a16="http://schemas.microsoft.com/office/drawing/2014/main" id="{F1DC28D4-8EB5-0546-EABC-61BDF4D4A347}"/>
              </a:ext>
            </a:extLst>
          </p:cNvPr>
          <p:cNvSpPr>
            <a:spLocks noGrp="1"/>
          </p:cNvSpPr>
          <p:nvPr>
            <p:ph idx="1"/>
          </p:nvPr>
        </p:nvSpPr>
        <p:spPr>
          <a:xfrm>
            <a:off x="838200" y="2365829"/>
            <a:ext cx="10515600" cy="3811134"/>
          </a:xfrm>
        </p:spPr>
        <p:txBody>
          <a:bodyPr/>
          <a:lstStyle/>
          <a:p>
            <a:r>
              <a:rPr lang="en-US" dirty="0"/>
              <a:t>Projects spanning forest biomass, agriculture, blue carbon, anthropogenic emissions</a:t>
            </a:r>
          </a:p>
          <a:p>
            <a:pPr lvl="1"/>
            <a:r>
              <a:rPr lang="en-US" dirty="0"/>
              <a:t>Many projects focus on different regions</a:t>
            </a:r>
          </a:p>
          <a:p>
            <a:pPr lvl="1"/>
            <a:r>
              <a:rPr lang="en-US" dirty="0"/>
              <a:t>Scope/consensus on synthesis activities</a:t>
            </a:r>
          </a:p>
          <a:p>
            <a:pPr lvl="1"/>
            <a:r>
              <a:rPr lang="en-US" dirty="0"/>
              <a:t>Identify future research priorities – what are current questions or sources of uncertainty that emerge among different flux estimations?</a:t>
            </a:r>
          </a:p>
          <a:p>
            <a:pPr lvl="1"/>
            <a:endParaRPr lang="en-US" dirty="0"/>
          </a:p>
        </p:txBody>
      </p:sp>
    </p:spTree>
    <p:extLst>
      <p:ext uri="{BB962C8B-B14F-4D97-AF65-F5344CB8AC3E}">
        <p14:creationId xmlns:p14="http://schemas.microsoft.com/office/powerpoint/2010/main" val="3405544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4DF1E7A-E282-A8FC-66A8-0AC12C00146D}"/>
              </a:ext>
            </a:extLst>
          </p:cNvPr>
          <p:cNvPicPr>
            <a:picLocks noChangeAspect="1"/>
          </p:cNvPicPr>
          <p:nvPr/>
        </p:nvPicPr>
        <p:blipFill>
          <a:blip r:embed="rId2">
            <a:alphaModFix amt="7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EED0E13-59C7-8DB1-2AC2-3FAF5FEC67CD}"/>
              </a:ext>
            </a:extLst>
          </p:cNvPr>
          <p:cNvSpPr>
            <a:spLocks noGrp="1"/>
          </p:cNvSpPr>
          <p:nvPr>
            <p:ph type="title"/>
          </p:nvPr>
        </p:nvSpPr>
        <p:spPr>
          <a:xfrm>
            <a:off x="838200" y="943428"/>
            <a:ext cx="10515600" cy="653143"/>
          </a:xfrm>
        </p:spPr>
        <p:txBody>
          <a:bodyPr>
            <a:noAutofit/>
          </a:bodyPr>
          <a:lstStyle/>
          <a:p>
            <a:r>
              <a:rPr lang="en-US" sz="3600" dirty="0"/>
              <a:t>Synthesis activities – Case studies with existing data sets</a:t>
            </a:r>
          </a:p>
        </p:txBody>
      </p:sp>
      <p:sp>
        <p:nvSpPr>
          <p:cNvPr id="3" name="Content Placeholder 2">
            <a:extLst>
              <a:ext uri="{FF2B5EF4-FFF2-40B4-BE49-F238E27FC236}">
                <a16:creationId xmlns:a16="http://schemas.microsoft.com/office/drawing/2014/main" id="{DB006F8E-09B9-CE48-3A3D-F64143BA9BB6}"/>
              </a:ext>
            </a:extLst>
          </p:cNvPr>
          <p:cNvSpPr>
            <a:spLocks noGrp="1"/>
          </p:cNvSpPr>
          <p:nvPr>
            <p:ph idx="1"/>
          </p:nvPr>
        </p:nvSpPr>
        <p:spPr>
          <a:xfrm>
            <a:off x="838200" y="1596571"/>
            <a:ext cx="10515600" cy="4896304"/>
          </a:xfrm>
        </p:spPr>
        <p:txBody>
          <a:bodyPr>
            <a:noAutofit/>
          </a:bodyPr>
          <a:lstStyle/>
          <a:p>
            <a:r>
              <a:rPr lang="en-US" sz="1800" dirty="0"/>
              <a:t>CMS evaluation study to support new NASA scoping studies (drylands, tropics)</a:t>
            </a:r>
          </a:p>
          <a:p>
            <a:pPr lvl="1"/>
            <a:r>
              <a:rPr lang="en-US" sz="1800" dirty="0"/>
              <a:t>Barnes: upscaled tower eddy covariance (monthly, half degree) dryland carbon fluxes</a:t>
            </a:r>
          </a:p>
          <a:p>
            <a:r>
              <a:rPr lang="en-US" sz="1800" dirty="0"/>
              <a:t>Can you use atmospheric inversions to constrain state-level carbon flux estimates?</a:t>
            </a:r>
          </a:p>
          <a:p>
            <a:pPr lvl="1"/>
            <a:r>
              <a:rPr lang="en-US" sz="1800" dirty="0"/>
              <a:t>Break down of flux products at intermediate (e.g., state scales)</a:t>
            </a:r>
          </a:p>
          <a:p>
            <a:pPr lvl="1"/>
            <a:r>
              <a:rPr lang="en-US" sz="1800" dirty="0"/>
              <a:t>Focus on homogenous states (e.g., not having to attribute ag vs. forest)</a:t>
            </a:r>
          </a:p>
          <a:p>
            <a:pPr lvl="1"/>
            <a:r>
              <a:rPr lang="en-US" sz="1800" dirty="0"/>
              <a:t>Aggregate bottom-up estimates to state-level</a:t>
            </a:r>
          </a:p>
          <a:p>
            <a:pPr lvl="1"/>
            <a:r>
              <a:rPr lang="en-US" sz="1800" dirty="0"/>
              <a:t>Caveats: atmospheric signal from any single state may be difficult for inverse model to resolve</a:t>
            </a:r>
          </a:p>
          <a:p>
            <a:r>
              <a:rPr lang="en-US" sz="1800" dirty="0"/>
              <a:t>Extreme events: comparing temporal response in top-down and bottom-up estimates</a:t>
            </a:r>
          </a:p>
          <a:p>
            <a:pPr lvl="1"/>
            <a:r>
              <a:rPr lang="en-US" sz="1800" dirty="0"/>
              <a:t>inventories have no interannual variability; what would medium-long-term impact on carbon stocks be? At what point does that signal show up in inventory</a:t>
            </a:r>
          </a:p>
          <a:p>
            <a:pPr lvl="1"/>
            <a:r>
              <a:rPr lang="en-US" sz="1800" dirty="0"/>
              <a:t>Can you see in magnitude and mechanism of products</a:t>
            </a:r>
          </a:p>
          <a:p>
            <a:pPr lvl="1"/>
            <a:r>
              <a:rPr lang="en-US" sz="1800" dirty="0"/>
              <a:t>Frequency and intensity of extreme events increasing</a:t>
            </a:r>
          </a:p>
          <a:p>
            <a:r>
              <a:rPr lang="en-US" sz="1800" dirty="0"/>
              <a:t>Compare bottom up and top down over CONUS from 2015-2020 period using multiple data sets</a:t>
            </a:r>
          </a:p>
          <a:p>
            <a:pPr lvl="1"/>
            <a:r>
              <a:rPr lang="en-US" sz="1800" dirty="0"/>
              <a:t>Do we see similar variability in two types of products; paths forward?; gradual changes?</a:t>
            </a:r>
          </a:p>
          <a:p>
            <a:pPr lvl="1"/>
            <a:r>
              <a:rPr lang="en-US" sz="1800" dirty="0"/>
              <a:t>How do different data sets capture interannual variability in the US: where do you see signals diverge?</a:t>
            </a:r>
          </a:p>
          <a:p>
            <a:pPr lvl="1"/>
            <a:r>
              <a:rPr lang="en-US" sz="1800" dirty="0"/>
              <a:t>Where do stakeholders fit in?</a:t>
            </a:r>
          </a:p>
        </p:txBody>
      </p:sp>
    </p:spTree>
    <p:extLst>
      <p:ext uri="{BB962C8B-B14F-4D97-AF65-F5344CB8AC3E}">
        <p14:creationId xmlns:p14="http://schemas.microsoft.com/office/powerpoint/2010/main" val="2550339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C33D20A-0361-8AFC-ABDA-1D7645A7BE4C}"/>
              </a:ext>
            </a:extLst>
          </p:cNvPr>
          <p:cNvPicPr>
            <a:picLocks noChangeAspect="1"/>
          </p:cNvPicPr>
          <p:nvPr/>
        </p:nvPicPr>
        <p:blipFill>
          <a:blip r:embed="rId2">
            <a:alphaModFix amt="7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EED0E13-59C7-8DB1-2AC2-3FAF5FEC67CD}"/>
              </a:ext>
            </a:extLst>
          </p:cNvPr>
          <p:cNvSpPr>
            <a:spLocks noGrp="1"/>
          </p:cNvSpPr>
          <p:nvPr>
            <p:ph type="title"/>
          </p:nvPr>
        </p:nvSpPr>
        <p:spPr>
          <a:xfrm>
            <a:off x="838200" y="1047296"/>
            <a:ext cx="10515600" cy="549275"/>
          </a:xfrm>
        </p:spPr>
        <p:txBody>
          <a:bodyPr>
            <a:noAutofit/>
          </a:bodyPr>
          <a:lstStyle/>
          <a:p>
            <a:r>
              <a:rPr lang="en-US" sz="3600" dirty="0"/>
              <a:t>Synthesis activities – inventory of CMS products</a:t>
            </a:r>
          </a:p>
        </p:txBody>
      </p:sp>
      <p:sp>
        <p:nvSpPr>
          <p:cNvPr id="3" name="Content Placeholder 2">
            <a:extLst>
              <a:ext uri="{FF2B5EF4-FFF2-40B4-BE49-F238E27FC236}">
                <a16:creationId xmlns:a16="http://schemas.microsoft.com/office/drawing/2014/main" id="{DB006F8E-09B9-CE48-3A3D-F64143BA9BB6}"/>
              </a:ext>
            </a:extLst>
          </p:cNvPr>
          <p:cNvSpPr>
            <a:spLocks noGrp="1"/>
          </p:cNvSpPr>
          <p:nvPr>
            <p:ph idx="1"/>
          </p:nvPr>
        </p:nvSpPr>
        <p:spPr>
          <a:xfrm>
            <a:off x="838200" y="2002971"/>
            <a:ext cx="10515600" cy="4173992"/>
          </a:xfrm>
        </p:spPr>
        <p:txBody>
          <a:bodyPr>
            <a:normAutofit/>
          </a:bodyPr>
          <a:lstStyle/>
          <a:p>
            <a:r>
              <a:rPr lang="en-US" dirty="0"/>
              <a:t>End-user or application driven paper on CO</a:t>
            </a:r>
            <a:r>
              <a:rPr lang="en-US" baseline="-25000" dirty="0"/>
              <a:t>2</a:t>
            </a:r>
            <a:r>
              <a:rPr lang="en-US" dirty="0"/>
              <a:t> flux products within CMS</a:t>
            </a:r>
          </a:p>
          <a:p>
            <a:r>
              <a:rPr lang="en-US" dirty="0"/>
              <a:t>Inventory of different studies – identify flux products that exist, landing page to highlight flux products</a:t>
            </a:r>
          </a:p>
          <a:p>
            <a:r>
              <a:rPr lang="en-US" dirty="0"/>
              <a:t>Publication of a collection of data sets</a:t>
            </a:r>
          </a:p>
          <a:p>
            <a:r>
              <a:rPr lang="en-US" dirty="0"/>
              <a:t>Primer for stakeholder use</a:t>
            </a:r>
          </a:p>
          <a:p>
            <a:endParaRPr lang="en-US" dirty="0"/>
          </a:p>
          <a:p>
            <a:pPr lvl="1"/>
            <a:endParaRPr lang="en-US" dirty="0"/>
          </a:p>
        </p:txBody>
      </p:sp>
    </p:spTree>
    <p:extLst>
      <p:ext uri="{BB962C8B-B14F-4D97-AF65-F5344CB8AC3E}">
        <p14:creationId xmlns:p14="http://schemas.microsoft.com/office/powerpoint/2010/main" val="3600349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0E13-59C7-8DB1-2AC2-3FAF5FEC67CD}"/>
              </a:ext>
            </a:extLst>
          </p:cNvPr>
          <p:cNvSpPr>
            <a:spLocks noGrp="1"/>
          </p:cNvSpPr>
          <p:nvPr>
            <p:ph type="title"/>
          </p:nvPr>
        </p:nvSpPr>
        <p:spPr>
          <a:xfrm>
            <a:off x="838200" y="365125"/>
            <a:ext cx="10515600" cy="549275"/>
          </a:xfrm>
        </p:spPr>
        <p:txBody>
          <a:bodyPr>
            <a:normAutofit fontScale="90000"/>
          </a:bodyPr>
          <a:lstStyle/>
          <a:p>
            <a:r>
              <a:rPr lang="en-US" dirty="0"/>
              <a:t>Notes from breakout session</a:t>
            </a:r>
          </a:p>
        </p:txBody>
      </p:sp>
      <p:sp>
        <p:nvSpPr>
          <p:cNvPr id="3" name="Content Placeholder 2">
            <a:extLst>
              <a:ext uri="{FF2B5EF4-FFF2-40B4-BE49-F238E27FC236}">
                <a16:creationId xmlns:a16="http://schemas.microsoft.com/office/drawing/2014/main" id="{DB006F8E-09B9-CE48-3A3D-F64143BA9BB6}"/>
              </a:ext>
            </a:extLst>
          </p:cNvPr>
          <p:cNvSpPr>
            <a:spLocks noGrp="1"/>
          </p:cNvSpPr>
          <p:nvPr>
            <p:ph idx="1"/>
          </p:nvPr>
        </p:nvSpPr>
        <p:spPr>
          <a:xfrm>
            <a:off x="838200" y="1097280"/>
            <a:ext cx="10515600" cy="5079683"/>
          </a:xfrm>
        </p:spPr>
        <p:txBody>
          <a:bodyPr>
            <a:normAutofit fontScale="32500" lnSpcReduction="20000"/>
          </a:bodyPr>
          <a:lstStyle/>
          <a:p>
            <a:r>
              <a:rPr lang="en-US" dirty="0"/>
              <a:t>Synthesis study around what are questions/major concerns</a:t>
            </a:r>
          </a:p>
          <a:p>
            <a:r>
              <a:rPr lang="en-US" dirty="0"/>
              <a:t>Case studies using existing data sets</a:t>
            </a:r>
          </a:p>
          <a:p>
            <a:r>
              <a:rPr lang="en-US" dirty="0"/>
              <a:t>Geographic regions or sectors that are more important for policy</a:t>
            </a:r>
          </a:p>
          <a:p>
            <a:pPr lvl="1"/>
            <a:r>
              <a:rPr lang="en-US" dirty="0"/>
              <a:t>E.g., lateral fluxes that inversions can’t capture</a:t>
            </a:r>
          </a:p>
          <a:p>
            <a:pPr lvl="1"/>
            <a:r>
              <a:rPr lang="en-US" dirty="0"/>
              <a:t>Inventories have good harvest data for forests (DOC)</a:t>
            </a:r>
          </a:p>
          <a:p>
            <a:r>
              <a:rPr lang="en-US" dirty="0"/>
              <a:t>Where are the uncertainties limiting?</a:t>
            </a:r>
          </a:p>
          <a:p>
            <a:pPr lvl="1"/>
            <a:r>
              <a:rPr lang="en-US" dirty="0"/>
              <a:t>Bottom-up estimates in prior to reduce uncertainties – a lot of efforts in developing process-based models for crops, forests, </a:t>
            </a:r>
            <a:r>
              <a:rPr lang="en-US" dirty="0" err="1"/>
              <a:t>etc</a:t>
            </a:r>
            <a:endParaRPr lang="en-US" dirty="0"/>
          </a:p>
          <a:p>
            <a:r>
              <a:rPr lang="en-US" dirty="0"/>
              <a:t>Inventory of different studies – identify flux products that exist, landing page to highlight flux products</a:t>
            </a:r>
          </a:p>
          <a:p>
            <a:pPr lvl="1"/>
            <a:r>
              <a:rPr lang="en-US" dirty="0"/>
              <a:t>Publication of a collection of data sets</a:t>
            </a:r>
          </a:p>
          <a:p>
            <a:pPr lvl="1"/>
            <a:r>
              <a:rPr lang="en-US" dirty="0"/>
              <a:t>Primer for stakeholder use</a:t>
            </a:r>
          </a:p>
          <a:p>
            <a:r>
              <a:rPr lang="en-US" dirty="0"/>
              <a:t>Using OCO2-MIP 7 year global product, find areas of improvement</a:t>
            </a:r>
          </a:p>
          <a:p>
            <a:r>
              <a:rPr lang="en-US" dirty="0"/>
              <a:t>White paper on how CMS supports new NASA scoping studies (drylands, tropics)</a:t>
            </a:r>
          </a:p>
          <a:p>
            <a:pPr lvl="1"/>
            <a:r>
              <a:rPr lang="en-US" dirty="0"/>
              <a:t>Barnes: upscaled eddy covariance (monthly, half degree) upland carbon fluxes</a:t>
            </a:r>
          </a:p>
          <a:p>
            <a:r>
              <a:rPr lang="en-US" dirty="0"/>
              <a:t>Can you use atmospheric inversions to constrain state-level carbon flux estimates?</a:t>
            </a:r>
          </a:p>
          <a:p>
            <a:pPr lvl="1"/>
            <a:r>
              <a:rPr lang="en-US" dirty="0"/>
              <a:t>Break down of flux products at intermediate (e.g., state scales) focus on homogenous states (e.g., not having to attribute ag vs. forest)</a:t>
            </a:r>
          </a:p>
          <a:p>
            <a:pPr lvl="1"/>
            <a:r>
              <a:rPr lang="en-US" dirty="0"/>
              <a:t>Atmospheric signal from single state may be small</a:t>
            </a:r>
          </a:p>
          <a:p>
            <a:pPr lvl="1"/>
            <a:r>
              <a:rPr lang="en-US" dirty="0"/>
              <a:t>Top down applications depend on resolution of data – data density problem</a:t>
            </a:r>
          </a:p>
          <a:p>
            <a:r>
              <a:rPr lang="en-US" dirty="0"/>
              <a:t>Consider agriculture or forestry, compare bottom-up approaches with top-down products using just existing CMS products</a:t>
            </a:r>
          </a:p>
          <a:p>
            <a:pPr lvl="1"/>
            <a:r>
              <a:rPr lang="en-US" dirty="0"/>
              <a:t>Aggregate bottom up estimates</a:t>
            </a:r>
          </a:p>
          <a:p>
            <a:r>
              <a:rPr lang="en-US" dirty="0"/>
              <a:t>Case study using existing data sets: Focus on temporal changes related to extreme events (e.g., does bottom up give you same heat or drought related impact as top-down)</a:t>
            </a:r>
          </a:p>
          <a:p>
            <a:pPr lvl="1"/>
            <a:r>
              <a:rPr lang="en-US" dirty="0"/>
              <a:t>inventories have no interannual variability; what would medium-long-term impact on carbon stocks be? At what point does that signal show up in inventory</a:t>
            </a:r>
          </a:p>
          <a:p>
            <a:pPr lvl="1"/>
            <a:r>
              <a:rPr lang="en-US" dirty="0"/>
              <a:t>Can you see in magnitude and mechanism of products</a:t>
            </a:r>
          </a:p>
          <a:p>
            <a:pPr lvl="1"/>
            <a:r>
              <a:rPr lang="en-US" dirty="0"/>
              <a:t>Frequency and intensity of extreme events increasing</a:t>
            </a:r>
          </a:p>
          <a:p>
            <a:pPr lvl="1"/>
            <a:r>
              <a:rPr lang="en-US" dirty="0"/>
              <a:t>Compare bottom up and top down over CONUS from 2015-2020 period using multiple data sets – do we see similar spatial variability in two types of products; paths forward; gradual change as well</a:t>
            </a:r>
          </a:p>
          <a:p>
            <a:pPr lvl="1"/>
            <a:r>
              <a:rPr lang="en-US" dirty="0"/>
              <a:t>How do different data sets capture interannual variability in the US: where do you see signals regionally</a:t>
            </a:r>
          </a:p>
          <a:p>
            <a:pPr lvl="1"/>
            <a:r>
              <a:rPr lang="en-US" dirty="0"/>
              <a:t>Where do stakeholders fit in?</a:t>
            </a:r>
          </a:p>
        </p:txBody>
      </p:sp>
    </p:spTree>
    <p:extLst>
      <p:ext uri="{BB962C8B-B14F-4D97-AF65-F5344CB8AC3E}">
        <p14:creationId xmlns:p14="http://schemas.microsoft.com/office/powerpoint/2010/main" val="1425485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ef9f489-e0a0-4eeb-87cc-3a526112fd0d}" enabled="0" method="" siteId="{9ef9f489-e0a0-4eeb-87cc-3a526112fd0d}" removed="1"/>
</clbl:labelList>
</file>

<file path=docProps/app.xml><?xml version="1.0" encoding="utf-8"?>
<Properties xmlns="http://schemas.openxmlformats.org/officeDocument/2006/extended-properties" xmlns:vt="http://schemas.openxmlformats.org/officeDocument/2006/docPropsVTypes">
  <TotalTime>461</TotalTime>
  <Words>882</Words>
  <Application>Microsoft Macintosh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open sans</vt:lpstr>
      <vt:lpstr>Office Theme</vt:lpstr>
      <vt:lpstr>WG Flux Breakout Report</vt:lpstr>
      <vt:lpstr>Goals</vt:lpstr>
      <vt:lpstr>Flux WG encompasses a broad cross-section of CMS</vt:lpstr>
      <vt:lpstr>Synthesis activities – Case studies with existing data sets</vt:lpstr>
      <vt:lpstr>Synthesis activities – inventory of CMS products</vt:lpstr>
      <vt:lpstr>Notes from breakout session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Hannun, Reem Aida</dc:creator>
  <cp:lastModifiedBy>Hannun, Reem Aida</cp:lastModifiedBy>
  <cp:revision>2</cp:revision>
  <dcterms:created xsi:type="dcterms:W3CDTF">2023-09-27T23:24:58Z</dcterms:created>
  <dcterms:modified xsi:type="dcterms:W3CDTF">2023-09-28T22:04:37Z</dcterms:modified>
</cp:coreProperties>
</file>